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Lora" pitchFamily="2" charset="0"/>
      <p:regular r:id="rId13"/>
      <p:bold r:id="rId14"/>
      <p:italic r:id="rId15"/>
      <p:boldItalic r:id="rId16"/>
    </p:embeddedFont>
    <p:embeddedFont>
      <p:font typeface="Segoe UI Light" panose="020B0502040204020203" pitchFamily="34" charset="0"/>
      <p:regular r:id="rId17"/>
    </p:embeddedFont>
    <p:embeddedFont>
      <p:font typeface="Segoe UI Semibold" panose="020B0702040204020203" pitchFamily="34" charset="0"/>
      <p:bold r:id="rId18"/>
    </p:embeddedFont>
    <p:embeddedFont>
      <p:font typeface="Source Sans Pro" panose="020B0503030403020204" pitchFamily="34" charset="0"/>
      <p:regular r:id="rId19"/>
    </p:embeddedFont>
  </p:embeddedFontLst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474" autoAdjust="0"/>
  </p:normalViewPr>
  <p:slideViewPr>
    <p:cSldViewPr snapToGrid="0" snapToObjects="1">
      <p:cViewPr>
        <p:scale>
          <a:sx n="50" d="100"/>
          <a:sy n="50" d="100"/>
        </p:scale>
        <p:origin x="45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7097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523167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1227" y="0"/>
            <a:ext cx="2813994" cy="152316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42548" y="1937981"/>
            <a:ext cx="1433632" cy="179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r>
              <a:rPr lang="en-US" sz="2000" dirty="0">
                <a:solidFill>
                  <a:srgbClr val="204C8E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Republic of Yemen</a:t>
            </a:r>
            <a:endParaRPr lang="en-US" sz="2000" dirty="0"/>
          </a:p>
        </p:txBody>
      </p:sp>
      <p:sp>
        <p:nvSpPr>
          <p:cNvPr id="5" name="Text 1"/>
          <p:cNvSpPr/>
          <p:nvPr/>
        </p:nvSpPr>
        <p:spPr>
          <a:xfrm>
            <a:off x="1098189" y="2280999"/>
            <a:ext cx="1433632" cy="179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r>
              <a:rPr lang="en-US" sz="2000" dirty="0">
                <a:solidFill>
                  <a:srgbClr val="204C8E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Shabwa Governorate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25732" y="2642949"/>
            <a:ext cx="1433632" cy="179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400"/>
              </a:lnSpc>
              <a:buNone/>
            </a:pPr>
            <a:r>
              <a:rPr lang="en-US" sz="2000" dirty="0">
                <a:solidFill>
                  <a:srgbClr val="204C8E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Ataq District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11198185" y="1980009"/>
            <a:ext cx="2293858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800" dirty="0">
                <a:solidFill>
                  <a:srgbClr val="204C8E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الجمهورية اليمنية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11198185" y="2388513"/>
            <a:ext cx="2293858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800" dirty="0">
                <a:solidFill>
                  <a:srgbClr val="204C8E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محافظة شبوة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11198185" y="2797016"/>
            <a:ext cx="2293858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800" dirty="0">
                <a:solidFill>
                  <a:srgbClr val="204C8E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مديرية عتق</a:t>
            </a:r>
            <a:endParaRPr lang="en-US" sz="2800" dirty="0"/>
          </a:p>
        </p:txBody>
      </p:sp>
      <p:sp>
        <p:nvSpPr>
          <p:cNvPr id="10" name="Text 6"/>
          <p:cNvSpPr/>
          <p:nvPr/>
        </p:nvSpPr>
        <p:spPr>
          <a:xfrm>
            <a:off x="5601156" y="3516154"/>
            <a:ext cx="3427968" cy="541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4800" b="1" dirty="0">
                <a:solidFill>
                  <a:srgbClr val="204C8E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جامعة شبوة كلية الحاسوب</a:t>
            </a:r>
            <a:endParaRPr lang="en-US" sz="4800" dirty="0"/>
          </a:p>
        </p:txBody>
      </p:sp>
      <p:sp>
        <p:nvSpPr>
          <p:cNvPr id="11" name="Text 7"/>
          <p:cNvSpPr/>
          <p:nvPr/>
        </p:nvSpPr>
        <p:spPr>
          <a:xfrm>
            <a:off x="426482" y="4259699"/>
            <a:ext cx="13777436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مادة : Mopile &amp; Pervasive.com</a:t>
            </a:r>
            <a:endParaRPr lang="en-US" sz="2400" dirty="0"/>
          </a:p>
        </p:txBody>
      </p:sp>
      <p:sp>
        <p:nvSpPr>
          <p:cNvPr id="12" name="Text 8"/>
          <p:cNvSpPr/>
          <p:nvPr/>
        </p:nvSpPr>
        <p:spPr>
          <a:xfrm>
            <a:off x="426482" y="4639628"/>
            <a:ext cx="13777436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موضوع البحث : الفرق بين</a:t>
            </a: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5849660" y="5226248"/>
            <a:ext cx="2930962" cy="358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4400" dirty="0">
                <a:solidFill>
                  <a:srgbClr val="5E208E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Flutter &amp; React Native</a:t>
            </a:r>
            <a:endParaRPr lang="en-US" sz="4400" dirty="0"/>
          </a:p>
        </p:txBody>
      </p:sp>
      <p:sp>
        <p:nvSpPr>
          <p:cNvPr id="14" name="Text 10"/>
          <p:cNvSpPr/>
          <p:nvPr/>
        </p:nvSpPr>
        <p:spPr>
          <a:xfrm>
            <a:off x="426482" y="5708413"/>
            <a:ext cx="13777436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التخصص : علوم حاسوب</a:t>
            </a: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426482" y="6148030"/>
            <a:ext cx="13777436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المستوى : الثالث</a:t>
            </a: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6001226" y="6574393"/>
            <a:ext cx="2627828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800" dirty="0">
                <a:solidFill>
                  <a:srgbClr val="000000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أسم الطالب :</a:t>
            </a:r>
            <a:r>
              <a:rPr lang="en-US" sz="2800" b="1" dirty="0">
                <a:solidFill>
                  <a:srgbClr val="5E208E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 </a:t>
            </a:r>
            <a:r>
              <a:rPr lang="en-US" sz="2800" b="1" dirty="0">
                <a:solidFill>
                  <a:srgbClr val="204C8E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محمد عيدروس المحضار</a:t>
            </a:r>
            <a:r>
              <a:rPr lang="en-US" sz="2800" dirty="0">
                <a:solidFill>
                  <a:srgbClr val="5E208E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 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6008370" y="7187208"/>
            <a:ext cx="2613660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2800" dirty="0">
                <a:solidFill>
                  <a:srgbClr val="5E208E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تحت أشراف الأستاذ : </a:t>
            </a:r>
            <a:r>
              <a:rPr lang="en-US" sz="2800" b="1" dirty="0">
                <a:solidFill>
                  <a:srgbClr val="204C8E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عبد الله بن سماء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426482" y="7369969"/>
            <a:ext cx="13777436" cy="195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endParaRPr lang="en-US" sz="1600" dirty="0"/>
          </a:p>
        </p:txBody>
      </p:sp>
      <p:sp>
        <p:nvSpPr>
          <p:cNvPr id="19" name="Text 15" hidden="1"/>
          <p:cNvSpPr/>
          <p:nvPr/>
        </p:nvSpPr>
        <p:spPr>
          <a:xfrm>
            <a:off x="947651" y="6825377"/>
            <a:ext cx="13973083" cy="544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endParaRPr lang="en-US" sz="950" dirty="0"/>
          </a:p>
        </p:txBody>
      </p:sp>
      <p:pic>
        <p:nvPicPr>
          <p:cNvPr id="21" name="صورة 20">
            <a:extLst>
              <a:ext uri="{FF2B5EF4-FFF2-40B4-BE49-F238E27FC236}">
                <a16:creationId xmlns:a16="http://schemas.microsoft.com/office/drawing/2014/main" id="{E4511525-7197-EBFF-6C34-E5B4963A19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7581" y="836185"/>
            <a:ext cx="3215118" cy="3215118"/>
          </a:xfrm>
          <a:prstGeom prst="rect">
            <a:avLst/>
          </a:prstGeom>
        </p:spPr>
      </p:pic>
      <p:sp>
        <p:nvSpPr>
          <p:cNvPr id="22" name="مستطيل: زوايا قطرية مستديرة 21">
            <a:extLst>
              <a:ext uri="{FF2B5EF4-FFF2-40B4-BE49-F238E27FC236}">
                <a16:creationId xmlns:a16="http://schemas.microsoft.com/office/drawing/2014/main" id="{F797FA1A-F4A5-FC9E-8A84-8750851B916F}"/>
              </a:ext>
            </a:extLst>
          </p:cNvPr>
          <p:cNvSpPr/>
          <p:nvPr/>
        </p:nvSpPr>
        <p:spPr>
          <a:xfrm>
            <a:off x="12784975" y="7813033"/>
            <a:ext cx="1729047" cy="332509"/>
          </a:xfrm>
          <a:prstGeom prst="round2Diag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ar-SA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4138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تكلفة التطوير والصيانة لكلا الإطارين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837724" y="3428048"/>
            <a:ext cx="3554730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00B0F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6200" dirty="0">
              <a:solidFill>
                <a:srgbClr val="00B0F0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1206937" y="45169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4000" dirty="0">
                <a:solidFill>
                  <a:srgbClr val="00B0F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Flutter</a:t>
            </a:r>
            <a:endParaRPr lang="en-US" sz="2200" dirty="0">
              <a:solidFill>
                <a:srgbClr val="00B0F0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837724" y="5012531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 ي وفر تكلفة أقل ل التطوير و الصيانة ،   و ي سمح ب إنشاء تطبيقات ل أندرويد       iOS و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88095" y="7340755"/>
            <a:ext cx="355473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ب كود واحد .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751427" y="3428048"/>
            <a:ext cx="3554849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chemeClr val="accent4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6200" dirty="0">
              <a:solidFill>
                <a:schemeClr val="accent4"/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5120759" y="45169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3200" dirty="0">
                <a:solidFill>
                  <a:schemeClr val="accent4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React Native</a:t>
            </a:r>
            <a:endParaRPr lang="en-US" sz="3200" dirty="0">
              <a:solidFill>
                <a:schemeClr val="accent4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4751427" y="5012531"/>
            <a:ext cx="3554849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 ي وفر تكلفة أعلى ل التطوير و الصيانة ، و ي تطلب مُطورين مُتخصصين في كلا المنصات ل إنشاء تطبيقات متوافقة مع أندرويد و iOS .</a:t>
            </a: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58716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التفاوت </a:t>
            </a:r>
            <a:r>
              <a:rPr lang="en-US" sz="4400" dirty="0" err="1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بين</a:t>
            </a: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Flutter  و</a:t>
            </a:r>
          </a:p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React Native في تطوير تطبيقات الجوال</a:t>
            </a:r>
            <a:endParaRPr lang="en-US" sz="4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4226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عنوان العرض: التفاوت بين Flutter و React Native في تطوير تطبيقات الجوال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485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Flutter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37724" y="4539853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إطار عمل Flutter هو عبارة عن مجموعة أدوات مفتوحة المصدر تطوير تطبيقات الجوال متعددة المنصات من جوجل ، يعتمد Flutter على لغة برمجة Dart ، مع التركيز على إنشاء واجهات مستخدم جذابة وتجربة سلسة للمستخدمين.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9893504" y="4114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React Native</a:t>
            </a:r>
            <a:endParaRPr lang="en-US" sz="4400" dirty="0"/>
          </a:p>
        </p:txBody>
      </p:sp>
      <p:sp>
        <p:nvSpPr>
          <p:cNvPr id="6" name="Text 4"/>
          <p:cNvSpPr/>
          <p:nvPr/>
        </p:nvSpPr>
        <p:spPr>
          <a:xfrm>
            <a:off x="7614761" y="4539853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React Native هو إطار عمل مفتوح المصدر تطوير تطبيقات الجوال متعددة المنصات من Facebook ، يعتمد على لغة برمجة JavaScript ، مع التركيز على نظام مكونات وتجربة تطوير سلسة .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مستطيل: زوايا قطرية مستديرة 6">
            <a:extLst>
              <a:ext uri="{FF2B5EF4-FFF2-40B4-BE49-F238E27FC236}">
                <a16:creationId xmlns:a16="http://schemas.microsoft.com/office/drawing/2014/main" id="{208CD6DB-C180-51F3-D04E-DD1C71B7A896}"/>
              </a:ext>
            </a:extLst>
          </p:cNvPr>
          <p:cNvSpPr/>
          <p:nvPr/>
        </p:nvSpPr>
        <p:spPr>
          <a:xfrm>
            <a:off x="12784975" y="7747462"/>
            <a:ext cx="1729047" cy="332509"/>
          </a:xfrm>
          <a:prstGeom prst="round2Diag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ar-SA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9776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مقدمة: ما هي تقنيات تطوير تطبيقات الجوال الحديثة؟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4162424" y="3151679"/>
            <a:ext cx="418862" cy="418862"/>
          </a:xfrm>
          <a:prstGeom prst="roundRect">
            <a:avLst>
              <a:gd name="adj" fmla="val 8573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1185544" y="32886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التطور السريع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1495901" y="3729514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تقنيات تطوير تطبيقات الجوال تسمح بالوصول إلى أسواق أوسع ، و تسهل عملية التطوير ب سرعة .</a:t>
            </a: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8314769" y="3151642"/>
            <a:ext cx="418862" cy="418862"/>
          </a:xfrm>
          <a:prstGeom prst="roundRect">
            <a:avLst>
              <a:gd name="adj" fmla="val 8573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5349835" y="323397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الوصول إلى الجمهور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5349835" y="3729514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توفير تطبيقات الجوال للجماهير في جميع أنحاء العالم ، وتساعد في خلق تجربة مستخدم أفضل .</a:t>
            </a: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895907" y="6353901"/>
            <a:ext cx="418862" cy="418862"/>
          </a:xfrm>
          <a:prstGeom prst="roundRect">
            <a:avLst>
              <a:gd name="adj" fmla="val 8573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4978145" y="642081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تحسين الربحية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1495901" y="6860750"/>
            <a:ext cx="681037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تطوير تطبيقات الجوال يمكن أن يزيد من مبيعات الشركات و الخدمات ، و يساهم في النجاح .</a:t>
            </a: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9688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5400" dirty="0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إطار </a:t>
            </a:r>
            <a:r>
              <a:rPr lang="en-US" sz="5400" dirty="0" err="1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عمل</a:t>
            </a:r>
            <a:r>
              <a:rPr lang="en-US" sz="5400" dirty="0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  Flutter : </a:t>
            </a:r>
            <a:r>
              <a:rPr lang="en-US" sz="5400" dirty="0" err="1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نبذة</a:t>
            </a:r>
            <a:r>
              <a:rPr lang="en-US" sz="5400" dirty="0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 </a:t>
            </a:r>
            <a:r>
              <a:rPr lang="en-US" sz="5400" dirty="0" err="1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عام</a:t>
            </a:r>
            <a:r>
              <a:rPr lang="ar-SA" sz="4400" dirty="0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ة</a:t>
            </a:r>
            <a:r>
              <a:rPr lang="en-US" sz="4400" dirty="0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 </a:t>
            </a:r>
            <a:r>
              <a:rPr lang="en-US" sz="5400" dirty="0" err="1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وخصائص</a:t>
            </a:r>
            <a:r>
              <a:rPr lang="ar-SA" sz="5400" dirty="0">
                <a:solidFill>
                  <a:srgbClr val="F98AC7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ة</a:t>
            </a:r>
            <a:endParaRPr lang="en-US" sz="4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4124" y="2563892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28032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لغة Dart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3439" y="3298746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لغة Dart هي لغة برمجة موجهة لل كائنات ، و هي سهلة التعلم و الاستخدام ، و تناسب المطورين من جميع المستويات .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0178058" y="2563892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10417373" y="28032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واجهة مستخدم سلسة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417373" y="3298746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Flutter ي وفر أدوات ل إنشاء واجهات مستخدم جميلة و سلسة و فعالة ، و يمكن تخصيصها ب سهولة .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4124" y="5309473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6802755" y="545739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أداء عالي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3439" y="5957264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Flutter يعمل على نظام rendering خاص به ، و يساعد على تحسين الأداء و السرعة في التطبيقات .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10178058" y="5309473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444752"/>
          </a:solidFill>
          <a:ln/>
        </p:spPr>
      </p:sp>
      <p:sp>
        <p:nvSpPr>
          <p:cNvPr id="14" name="Text 11"/>
          <p:cNvSpPr/>
          <p:nvPr/>
        </p:nvSpPr>
        <p:spPr>
          <a:xfrm>
            <a:off x="10417373" y="55487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Lora" pitchFamily="34" charset="-122"/>
                <a:cs typeface="Segoe UI Light" panose="020B0502040204020203" pitchFamily="34" charset="0"/>
              </a:rPr>
              <a:t>مجتمع</a:t>
            </a:r>
            <a:r>
              <a:rPr lang="en-US" sz="2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داعم</a:t>
            </a:r>
            <a:endParaRPr lang="en-US" sz="2800" dirty="0"/>
          </a:p>
        </p:txBody>
      </p:sp>
      <p:sp>
        <p:nvSpPr>
          <p:cNvPr id="15" name="Text 12"/>
          <p:cNvSpPr/>
          <p:nvPr/>
        </p:nvSpPr>
        <p:spPr>
          <a:xfrm>
            <a:off x="10417373" y="6044327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Flutter ي تمتع ب مجتمع داعم و مُتَسَاعِد ، و ي وفر مُساعدة و دعم ل جميع المطورين .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مستطيل: زوايا قطرية مستديرة 15">
            <a:extLst>
              <a:ext uri="{FF2B5EF4-FFF2-40B4-BE49-F238E27FC236}">
                <a16:creationId xmlns:a16="http://schemas.microsoft.com/office/drawing/2014/main" id="{8825B9C6-5A30-9DD3-F224-9878DA3D3A92}"/>
              </a:ext>
            </a:extLst>
          </p:cNvPr>
          <p:cNvSpPr/>
          <p:nvPr/>
        </p:nvSpPr>
        <p:spPr>
          <a:xfrm>
            <a:off x="12784975" y="7747462"/>
            <a:ext cx="1729047" cy="332509"/>
          </a:xfrm>
          <a:prstGeom prst="round2Diag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  <a:endParaRPr lang="ar-SA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9824" y="733187"/>
            <a:ext cx="7697153" cy="1215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إطار عمل React Native: نبذة عامة وخصائص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9824" y="2259092"/>
            <a:ext cx="516731" cy="5167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9824" y="2982516"/>
            <a:ext cx="243197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React Native</a:t>
            </a:r>
            <a:endParaRPr lang="en-US" sz="2800" dirty="0"/>
          </a:p>
        </p:txBody>
      </p:sp>
      <p:sp>
        <p:nvSpPr>
          <p:cNvPr id="6" name="Text 2"/>
          <p:cNvSpPr/>
          <p:nvPr/>
        </p:nvSpPr>
        <p:spPr>
          <a:xfrm>
            <a:off x="6209824" y="3410426"/>
            <a:ext cx="3693557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React Native هو إطار عمل ي ركز على مبدأ "تعلم مرة واحدة ، استخدم في كل مكان" ، و ي وفر تجربة تطوير سلسة ل المطورين .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3419" y="2259092"/>
            <a:ext cx="516731" cy="51673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3419" y="2982516"/>
            <a:ext cx="243197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JavaScript</a:t>
            </a:r>
            <a:endParaRPr lang="en-US" sz="2800" dirty="0"/>
          </a:p>
        </p:txBody>
      </p:sp>
      <p:sp>
        <p:nvSpPr>
          <p:cNvPr id="9" name="Text 4"/>
          <p:cNvSpPr/>
          <p:nvPr/>
        </p:nvSpPr>
        <p:spPr>
          <a:xfrm>
            <a:off x="10213419" y="3410426"/>
            <a:ext cx="3693557" cy="1322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React Native ي عتمد على لغة برمجة JavaScript ، و هي لغة برمجة شائعة و سهلة التعلم ، و يمكن ل المطورين استخدام مهاراتهم في JavaScript في تطوير تطبيقات الجوال .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9824" y="5353050"/>
            <a:ext cx="516731" cy="51673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9824" y="6076474"/>
            <a:ext cx="243197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متعددة المنصات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6209824" y="6380441"/>
            <a:ext cx="3693557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React Native ي وفر دعم ل تطوير تطبيقات الجوال ل أندرويد و iOS ، و يمكن ل المطورين إنشاء تطبيقات متوافقة مع كلا المنصات .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مستطيل: زوايا قطرية مستديرة 12">
            <a:extLst>
              <a:ext uri="{FF2B5EF4-FFF2-40B4-BE49-F238E27FC236}">
                <a16:creationId xmlns:a16="http://schemas.microsoft.com/office/drawing/2014/main" id="{58BE987A-BD9E-E0F4-7CCF-A9D81EC7E5E4}"/>
              </a:ext>
            </a:extLst>
          </p:cNvPr>
          <p:cNvSpPr/>
          <p:nvPr/>
        </p:nvSpPr>
        <p:spPr>
          <a:xfrm>
            <a:off x="12784975" y="7747462"/>
            <a:ext cx="1729047" cy="332509"/>
          </a:xfrm>
          <a:prstGeom prst="round2Diag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  <a:endParaRPr lang="ar-SA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15280" y="1399982"/>
            <a:ext cx="84125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Segoe UI Semibold" panose="020B0702040204020203" pitchFamily="34" charset="0"/>
                <a:ea typeface="Lora" pitchFamily="34" charset="-122"/>
                <a:cs typeface="Segoe UI Semibold" panose="020B0702040204020203" pitchFamily="34" charset="0"/>
              </a:rPr>
              <a:t>الاختلافات في لغة البرمجة المستخدمة</a:t>
            </a:r>
            <a:endParaRPr lang="en-US" sz="44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99095" y="39795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Flutter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Flutter ي عتمد على لغة Dart ، وهي لغة برمجة جديدة ، و سهلة التعلم و الاستخدام ، و توفر تحسينات أداء مُهمة .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React Native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28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React Native ي عتمد على لغة JavaScript ، وهي لغة برمجة شائعة ، و تُستخدم على نطاق واسع في تطوير الويب ، و لها مجتمع داعم كبير .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مستطيل: زوايا قطرية مستديرة 9">
            <a:extLst>
              <a:ext uri="{FF2B5EF4-FFF2-40B4-BE49-F238E27FC236}">
                <a16:creationId xmlns:a16="http://schemas.microsoft.com/office/drawing/2014/main" id="{968973A6-FD8E-66C9-BED2-E103B86FE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784975" y="7747462"/>
            <a:ext cx="1729047" cy="332509"/>
          </a:xfrm>
          <a:prstGeom prst="round2Diag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  <a:endParaRPr lang="ar-SA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139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5816" y="3554968"/>
            <a:ext cx="6594634" cy="685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الأداء والكفاءة في كل إطار عمل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15816" y="4939665"/>
            <a:ext cx="12998768" cy="30480"/>
          </a:xfrm>
          <a:prstGeom prst="roundRect">
            <a:avLst>
              <a:gd name="adj" fmla="val 114725"/>
            </a:avLst>
          </a:prstGeom>
          <a:solidFill>
            <a:srgbClr val="5D606B"/>
          </a:solidFill>
          <a:ln/>
        </p:spPr>
      </p:sp>
      <p:sp>
        <p:nvSpPr>
          <p:cNvPr id="5" name="Shape 2"/>
          <p:cNvSpPr/>
          <p:nvPr/>
        </p:nvSpPr>
        <p:spPr>
          <a:xfrm>
            <a:off x="3991808" y="4939605"/>
            <a:ext cx="30480" cy="815816"/>
          </a:xfrm>
          <a:prstGeom prst="roundRect">
            <a:avLst>
              <a:gd name="adj" fmla="val 114725"/>
            </a:avLst>
          </a:prstGeom>
          <a:solidFill>
            <a:srgbClr val="5D606B"/>
          </a:solidFill>
          <a:ln/>
        </p:spPr>
      </p:sp>
      <p:sp>
        <p:nvSpPr>
          <p:cNvPr id="6" name="Shape 3"/>
          <p:cNvSpPr/>
          <p:nvPr/>
        </p:nvSpPr>
        <p:spPr>
          <a:xfrm>
            <a:off x="3744873" y="4677430"/>
            <a:ext cx="524470" cy="524470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7" name="Text 4"/>
          <p:cNvSpPr/>
          <p:nvPr/>
        </p:nvSpPr>
        <p:spPr>
          <a:xfrm>
            <a:off x="3947160" y="4775061"/>
            <a:ext cx="119896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635925" y="5988606"/>
            <a:ext cx="2742486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Flutter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48822" y="6471047"/>
            <a:ext cx="5916811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Flutter ي وفر أداء عالي و كفاءة ، و هو خيار جيد ل تطبيقات تتطلب تفاعلات سلسة و تحديثات سريعة 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10607754" y="4939605"/>
            <a:ext cx="30480" cy="815816"/>
          </a:xfrm>
          <a:prstGeom prst="roundRect">
            <a:avLst>
              <a:gd name="adj" fmla="val 114725"/>
            </a:avLst>
          </a:prstGeom>
          <a:solidFill>
            <a:srgbClr val="5D606B"/>
          </a:solidFill>
          <a:ln/>
        </p:spPr>
      </p:sp>
      <p:sp>
        <p:nvSpPr>
          <p:cNvPr id="11" name="Shape 8"/>
          <p:cNvSpPr/>
          <p:nvPr/>
        </p:nvSpPr>
        <p:spPr>
          <a:xfrm>
            <a:off x="10360819" y="4677430"/>
            <a:ext cx="524470" cy="524470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2" name="Text 9"/>
          <p:cNvSpPr/>
          <p:nvPr/>
        </p:nvSpPr>
        <p:spPr>
          <a:xfrm>
            <a:off x="10534650" y="4775061"/>
            <a:ext cx="176808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9251871" y="5988606"/>
            <a:ext cx="2742486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React Native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664648" y="6471047"/>
            <a:ext cx="5916930" cy="1118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React Native ي وفر أداء جيد ، و هو خيار جيد ل تطبيقات تتطلب تفاعلات بسيطة ، و ي ركز على الاستخدام الكبير ل مكونات واجهة المستخدم .</a:t>
            </a:r>
            <a:endParaRPr lang="en-US"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1217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تجربة المستخدم والواجهة المستخدمة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979182"/>
            <a:ext cx="1196816" cy="19150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32184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Flutter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7879913" y="3714036"/>
            <a:ext cx="59127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Flutter ي وفر مُرونة كبيرة في تصميم واجهات المستخدم ، و ي سمح ب إنشاء تصاميم جميلة و تفاعلية ، و ي وفر أداء سلس .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4894183"/>
            <a:ext cx="1196816" cy="212324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51334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React Native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4"/>
          <p:cNvSpPr/>
          <p:nvPr/>
        </p:nvSpPr>
        <p:spPr>
          <a:xfrm>
            <a:off x="7879913" y="5629037"/>
            <a:ext cx="591276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Segoe UI Light" panose="020B0502040204020203" pitchFamily="34" charset="0"/>
                <a:ea typeface="Source Sans Pro" pitchFamily="34" charset="-122"/>
                <a:cs typeface="Segoe UI Light" panose="020B0502040204020203" pitchFamily="34" charset="0"/>
              </a:rPr>
              <a:t> ي ركز على نظام مُكونات واجهة المستخدم ، و ي وفر مُرونة أقل في التصميم ، و ي ركز على الاستخدام الكبير ل مكونات واجهة المستخدم .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مستطيل: زوايا قطرية مستديرة 9">
            <a:extLst>
              <a:ext uri="{FF2B5EF4-FFF2-40B4-BE49-F238E27FC236}">
                <a16:creationId xmlns:a16="http://schemas.microsoft.com/office/drawing/2014/main" id="{EFFA3190-0A62-0B69-61E7-AC944DC9A2F5}"/>
              </a:ext>
            </a:extLst>
          </p:cNvPr>
          <p:cNvSpPr/>
          <p:nvPr/>
        </p:nvSpPr>
        <p:spPr>
          <a:xfrm>
            <a:off x="12784975" y="7747462"/>
            <a:ext cx="1729047" cy="332509"/>
          </a:xfrm>
          <a:prstGeom prst="round2Diag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9</a:t>
            </a:r>
            <a:endParaRPr lang="ar-SA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668</Words>
  <Application>Microsoft Office PowerPoint</Application>
  <PresentationFormat>مخصص</PresentationFormat>
  <Paragraphs>85</Paragraphs>
  <Slides>10</Slides>
  <Notes>10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10</vt:i4>
      </vt:variant>
    </vt:vector>
  </HeadingPairs>
  <TitlesOfParts>
    <vt:vector size="16" baseType="lpstr">
      <vt:lpstr>Source Sans Pro</vt:lpstr>
      <vt:lpstr>Segoe UI Semibold</vt:lpstr>
      <vt:lpstr>Segoe UI Light</vt:lpstr>
      <vt:lpstr>Arial</vt:lpstr>
      <vt:lpstr>Lora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edaros al-mohdar</cp:lastModifiedBy>
  <cp:revision>2</cp:revision>
  <dcterms:created xsi:type="dcterms:W3CDTF">2025-01-18T22:11:44Z</dcterms:created>
  <dcterms:modified xsi:type="dcterms:W3CDTF">2025-01-19T18:41:48Z</dcterms:modified>
</cp:coreProperties>
</file>